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0" r:id="rId4"/>
    <p:sldId id="271" r:id="rId5"/>
    <p:sldId id="272" r:id="rId6"/>
    <p:sldId id="274" r:id="rId7"/>
    <p:sldId id="266" r:id="rId8"/>
    <p:sldId id="265" r:id="rId9"/>
    <p:sldId id="268" r:id="rId10"/>
    <p:sldId id="267" r:id="rId11"/>
    <p:sldId id="257" r:id="rId12"/>
    <p:sldId id="263" r:id="rId13"/>
    <p:sldId id="259" r:id="rId14"/>
    <p:sldId id="260" r:id="rId15"/>
    <p:sldId id="264" r:id="rId16"/>
    <p:sldId id="261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38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F6875A-D99E-47F1-9841-AAC2BA56EA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2B9B55-817D-4263-A837-447D0D356C85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ru-RU" b="1" dirty="0" smtClean="0"/>
            <a:t>Настоящий отчет о деятельности Контрольно-счетной палаты муниципального образования «</a:t>
          </a:r>
          <a:r>
            <a:rPr lang="ru-RU" b="1" dirty="0" err="1" smtClean="0"/>
            <a:t>Майминский</a:t>
          </a:r>
          <a:r>
            <a:rPr lang="ru-RU" b="1" dirty="0" smtClean="0"/>
            <a:t> район» подготовлен в соответствии с п.2 статьи 20 Положения о контрольно-счетной палате муниципального образования «</a:t>
          </a:r>
          <a:r>
            <a:rPr lang="ru-RU" b="1" dirty="0" err="1" smtClean="0"/>
            <a:t>Майминский</a:t>
          </a:r>
          <a:r>
            <a:rPr lang="ru-RU" b="1" dirty="0" smtClean="0"/>
            <a:t> район», принятого решением </a:t>
          </a:r>
          <a:r>
            <a:rPr lang="ru-RU" b="1" dirty="0" err="1" smtClean="0"/>
            <a:t>Майминского</a:t>
          </a:r>
          <a:r>
            <a:rPr lang="ru-RU" b="1" dirty="0" smtClean="0"/>
            <a:t> районного Совета депутатов   от 23.09.2011 № 24-09.</a:t>
          </a:r>
          <a:endParaRPr lang="ru-RU" dirty="0"/>
        </a:p>
      </dgm:t>
    </dgm:pt>
    <dgm:pt modelId="{A8247A78-CA73-4C82-81C3-D510BA0C6F8A}" type="parTrans" cxnId="{A4A616A6-501A-4DF6-AEA9-54EE736A8081}">
      <dgm:prSet/>
      <dgm:spPr/>
      <dgm:t>
        <a:bodyPr/>
        <a:lstStyle/>
        <a:p>
          <a:endParaRPr lang="ru-RU"/>
        </a:p>
      </dgm:t>
    </dgm:pt>
    <dgm:pt modelId="{8AD69C00-358A-4F01-AC69-A0A09F8D1FCD}" type="sibTrans" cxnId="{A4A616A6-501A-4DF6-AEA9-54EE736A8081}">
      <dgm:prSet/>
      <dgm:spPr/>
      <dgm:t>
        <a:bodyPr/>
        <a:lstStyle/>
        <a:p>
          <a:endParaRPr lang="ru-RU"/>
        </a:p>
      </dgm:t>
    </dgm:pt>
    <dgm:pt modelId="{7DC60655-354A-4E7F-8477-10ADC720C86D}" type="pres">
      <dgm:prSet presAssocID="{4CF6875A-D99E-47F1-9841-AAC2BA56EA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0DCCA1-A026-47AA-A731-36357FF4F8F8}" type="pres">
      <dgm:prSet presAssocID="{0D2B9B55-817D-4263-A837-447D0D356C85}" presName="parentText" presStyleLbl="node1" presStyleIdx="0" presStyleCnt="1" custScaleY="1091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A616A6-501A-4DF6-AEA9-54EE736A8081}" srcId="{4CF6875A-D99E-47F1-9841-AAC2BA56EA66}" destId="{0D2B9B55-817D-4263-A837-447D0D356C85}" srcOrd="0" destOrd="0" parTransId="{A8247A78-CA73-4C82-81C3-D510BA0C6F8A}" sibTransId="{8AD69C00-358A-4F01-AC69-A0A09F8D1FCD}"/>
    <dgm:cxn modelId="{63ED34C9-AE48-4E69-AE16-95ACFD748539}" type="presOf" srcId="{0D2B9B55-817D-4263-A837-447D0D356C85}" destId="{960DCCA1-A026-47AA-A731-36357FF4F8F8}" srcOrd="0" destOrd="0" presId="urn:microsoft.com/office/officeart/2005/8/layout/vList2"/>
    <dgm:cxn modelId="{41484B94-6A7D-42D7-A07F-7241CEF4E512}" type="presOf" srcId="{4CF6875A-D99E-47F1-9841-AAC2BA56EA66}" destId="{7DC60655-354A-4E7F-8477-10ADC720C86D}" srcOrd="0" destOrd="0" presId="urn:microsoft.com/office/officeart/2005/8/layout/vList2"/>
    <dgm:cxn modelId="{A1523923-747F-49D4-9249-6943DD31CB00}" type="presParOf" srcId="{7DC60655-354A-4E7F-8477-10ADC720C86D}" destId="{960DCCA1-A026-47AA-A731-36357FF4F8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7E7839-4C23-4FBF-B86D-304F5D8BB2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2F43F6-FDCC-4DF2-A1A3-2CD77851B7AC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Контрольно-счетная палата Муниципального образования «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Майминский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район», является постоянно действующим органом внешнего  муниципального финансового контроля образована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Майминским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районным Советом депутатов и ему подотчетна.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04CCDE8-6A73-47D5-A269-3E8B7FD556D7}" type="parTrans" cxnId="{445A23ED-DE5E-4DC3-B3D1-21DA62AB9D8C}">
      <dgm:prSet/>
      <dgm:spPr/>
      <dgm:t>
        <a:bodyPr/>
        <a:lstStyle/>
        <a:p>
          <a:endParaRPr lang="ru-RU"/>
        </a:p>
      </dgm:t>
    </dgm:pt>
    <dgm:pt modelId="{932A2136-D6F2-4F8C-BC31-DB7ED637A573}" type="sibTrans" cxnId="{445A23ED-DE5E-4DC3-B3D1-21DA62AB9D8C}">
      <dgm:prSet/>
      <dgm:spPr/>
      <dgm:t>
        <a:bodyPr/>
        <a:lstStyle/>
        <a:p>
          <a:endParaRPr lang="ru-RU"/>
        </a:p>
      </dgm:t>
    </dgm:pt>
    <dgm:pt modelId="{2AAB5F08-E2E7-4D70-A8C0-6BD0C22295C9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Контрольно-счетная палата Муниципального образования «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Майминский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район» обладает организационной и функциональной независимостью и осуществляет свою деятельность самостоятельно в соответствии с Положением утвержденное решением сессии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Майминского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районного Совета депутатов от 23.09.2011 года №24-09 " О Контрольно-счетной палате муниципального образования 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Маймимнский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район».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ED3E89AE-16E7-48C3-A529-03446BD15E7E}" type="parTrans" cxnId="{A0B604F2-5B42-4C13-9102-6152A2359070}">
      <dgm:prSet/>
      <dgm:spPr/>
      <dgm:t>
        <a:bodyPr/>
        <a:lstStyle/>
        <a:p>
          <a:endParaRPr lang="ru-RU"/>
        </a:p>
      </dgm:t>
    </dgm:pt>
    <dgm:pt modelId="{13387375-84D2-4C20-9B45-A1CF273380CA}" type="sibTrans" cxnId="{A0B604F2-5B42-4C13-9102-6152A2359070}">
      <dgm:prSet/>
      <dgm:spPr/>
      <dgm:t>
        <a:bodyPr/>
        <a:lstStyle/>
        <a:p>
          <a:endParaRPr lang="ru-RU"/>
        </a:p>
      </dgm:t>
    </dgm:pt>
    <dgm:pt modelId="{4DD69E1A-E1BD-4B35-9871-61EB64C4CC01}" type="pres">
      <dgm:prSet presAssocID="{657E7839-4C23-4FBF-B86D-304F5D8BB2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EC4B39-FB32-4859-B4B2-FF3497FD8611}" type="pres">
      <dgm:prSet presAssocID="{092F43F6-FDCC-4DF2-A1A3-2CD77851B7AC}" presName="parentText" presStyleLbl="node1" presStyleIdx="0" presStyleCnt="2" custScaleX="96249" custScaleY="903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21E41-994A-40B3-8B6A-ED721D90A1AA}" type="pres">
      <dgm:prSet presAssocID="{932A2136-D6F2-4F8C-BC31-DB7ED637A573}" presName="spacer" presStyleCnt="0"/>
      <dgm:spPr/>
    </dgm:pt>
    <dgm:pt modelId="{2EB2E53F-A2EA-4DAA-9C0E-15D1C386839B}" type="pres">
      <dgm:prSet presAssocID="{2AAB5F08-E2E7-4D70-A8C0-6BD0C22295C9}" presName="parentText" presStyleLbl="node1" presStyleIdx="1" presStyleCnt="2" custScaleY="963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41533C-5766-4D70-9125-0D5501C43F90}" type="presOf" srcId="{2AAB5F08-E2E7-4D70-A8C0-6BD0C22295C9}" destId="{2EB2E53F-A2EA-4DAA-9C0E-15D1C386839B}" srcOrd="0" destOrd="0" presId="urn:microsoft.com/office/officeart/2005/8/layout/vList2"/>
    <dgm:cxn modelId="{445A23ED-DE5E-4DC3-B3D1-21DA62AB9D8C}" srcId="{657E7839-4C23-4FBF-B86D-304F5D8BB2B4}" destId="{092F43F6-FDCC-4DF2-A1A3-2CD77851B7AC}" srcOrd="0" destOrd="0" parTransId="{404CCDE8-6A73-47D5-A269-3E8B7FD556D7}" sibTransId="{932A2136-D6F2-4F8C-BC31-DB7ED637A573}"/>
    <dgm:cxn modelId="{2C4B9CAB-C621-4777-81DE-B129DC109C64}" type="presOf" srcId="{092F43F6-FDCC-4DF2-A1A3-2CD77851B7AC}" destId="{F5EC4B39-FB32-4859-B4B2-FF3497FD8611}" srcOrd="0" destOrd="0" presId="urn:microsoft.com/office/officeart/2005/8/layout/vList2"/>
    <dgm:cxn modelId="{A0B604F2-5B42-4C13-9102-6152A2359070}" srcId="{657E7839-4C23-4FBF-B86D-304F5D8BB2B4}" destId="{2AAB5F08-E2E7-4D70-A8C0-6BD0C22295C9}" srcOrd="1" destOrd="0" parTransId="{ED3E89AE-16E7-48C3-A529-03446BD15E7E}" sibTransId="{13387375-84D2-4C20-9B45-A1CF273380CA}"/>
    <dgm:cxn modelId="{D4DEF8E9-3113-402F-ADA7-DE0B3DFC64C5}" type="presOf" srcId="{657E7839-4C23-4FBF-B86D-304F5D8BB2B4}" destId="{4DD69E1A-E1BD-4B35-9871-61EB64C4CC01}" srcOrd="0" destOrd="0" presId="urn:microsoft.com/office/officeart/2005/8/layout/vList2"/>
    <dgm:cxn modelId="{C40A9CFA-E755-43B4-ADBD-CC72B8B8A26B}" type="presParOf" srcId="{4DD69E1A-E1BD-4B35-9871-61EB64C4CC01}" destId="{F5EC4B39-FB32-4859-B4B2-FF3497FD8611}" srcOrd="0" destOrd="0" presId="urn:microsoft.com/office/officeart/2005/8/layout/vList2"/>
    <dgm:cxn modelId="{E5CB4511-776E-419B-A390-D65219BFDA6E}" type="presParOf" srcId="{4DD69E1A-E1BD-4B35-9871-61EB64C4CC01}" destId="{C8821E41-994A-40B3-8B6A-ED721D90A1AA}" srcOrd="1" destOrd="0" presId="urn:microsoft.com/office/officeart/2005/8/layout/vList2"/>
    <dgm:cxn modelId="{8762A84E-DF29-460E-A3F5-12A14461FCA3}" type="presParOf" srcId="{4DD69E1A-E1BD-4B35-9871-61EB64C4CC01}" destId="{2EB2E53F-A2EA-4DAA-9C0E-15D1C386839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5383C5-775A-4976-A522-62DBA42F2D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EDBA0E-C854-4D69-9C5E-A3BED7364A69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Контрольно-счетная палата Муниципального образования «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Майминский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район» юридически входит в состав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Майминского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районного Совета депутатов, имеет гербовою печать и бланк со своим наименованием и изображением герба муниципального образования «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Майминский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район».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57DA68C-B3E2-4054-9287-0FAE5BD1375E}" type="parTrans" cxnId="{B0FEF739-8355-4B77-A004-8BD860F24A1C}">
      <dgm:prSet/>
      <dgm:spPr/>
      <dgm:t>
        <a:bodyPr/>
        <a:lstStyle/>
        <a:p>
          <a:endParaRPr lang="ru-RU"/>
        </a:p>
      </dgm:t>
    </dgm:pt>
    <dgm:pt modelId="{DA25016D-EE79-4238-876D-A99055A04C8F}" type="sibTrans" cxnId="{B0FEF739-8355-4B77-A004-8BD860F24A1C}">
      <dgm:prSet/>
      <dgm:spPr/>
      <dgm:t>
        <a:bodyPr/>
        <a:lstStyle/>
        <a:p>
          <a:endParaRPr lang="ru-RU"/>
        </a:p>
      </dgm:t>
    </dgm:pt>
    <dgm:pt modelId="{A95D78B5-0CB9-41BD-8B23-245D7E8B3E54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Контрольно-счетная палата Муниципального образования «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Майминский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район»  приступила к своей практической деятельности в январе 2012 года в составе председателя и двух ведущих инспекторов</a:t>
          </a:r>
          <a:r>
            <a:rPr lang="ru-RU" sz="3100" dirty="0" smtClean="0"/>
            <a:t>.</a:t>
          </a:r>
          <a:endParaRPr lang="ru-RU" sz="3100" dirty="0"/>
        </a:p>
      </dgm:t>
    </dgm:pt>
    <dgm:pt modelId="{475DCA04-66A9-4E44-B6F3-7FEF126B75B6}" type="parTrans" cxnId="{4A276897-DF00-4393-A137-708CC02AB1D7}">
      <dgm:prSet/>
      <dgm:spPr/>
      <dgm:t>
        <a:bodyPr/>
        <a:lstStyle/>
        <a:p>
          <a:endParaRPr lang="ru-RU"/>
        </a:p>
      </dgm:t>
    </dgm:pt>
    <dgm:pt modelId="{A499DB55-DFA2-4711-89FB-5FE6682F8371}" type="sibTrans" cxnId="{4A276897-DF00-4393-A137-708CC02AB1D7}">
      <dgm:prSet/>
      <dgm:spPr/>
      <dgm:t>
        <a:bodyPr/>
        <a:lstStyle/>
        <a:p>
          <a:endParaRPr lang="ru-RU"/>
        </a:p>
      </dgm:t>
    </dgm:pt>
    <dgm:pt modelId="{6C91D36F-8EE8-4B65-A383-BB6453BC7918}" type="pres">
      <dgm:prSet presAssocID="{E55383C5-775A-4976-A522-62DBA42F2D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E8E5FE-70E6-47AF-AF97-7F52AF25E9FF}" type="pres">
      <dgm:prSet presAssocID="{58EDBA0E-C854-4D69-9C5E-A3BED7364A69}" presName="parentText" presStyleLbl="node1" presStyleIdx="0" presStyleCnt="2" custScaleY="1209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EE6F9-B217-4A80-A71F-9B1F279E0468}" type="pres">
      <dgm:prSet presAssocID="{DA25016D-EE79-4238-876D-A99055A04C8F}" presName="spacer" presStyleCnt="0"/>
      <dgm:spPr/>
    </dgm:pt>
    <dgm:pt modelId="{CBF73BF7-2AEA-43AF-9AB3-3F267BCABEBE}" type="pres">
      <dgm:prSet presAssocID="{A95D78B5-0CB9-41BD-8B23-245D7E8B3E5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FEF739-8355-4B77-A004-8BD860F24A1C}" srcId="{E55383C5-775A-4976-A522-62DBA42F2DE7}" destId="{58EDBA0E-C854-4D69-9C5E-A3BED7364A69}" srcOrd="0" destOrd="0" parTransId="{B57DA68C-B3E2-4054-9287-0FAE5BD1375E}" sibTransId="{DA25016D-EE79-4238-876D-A99055A04C8F}"/>
    <dgm:cxn modelId="{917E3967-28DF-41FA-BC12-35C8308B514D}" type="presOf" srcId="{A95D78B5-0CB9-41BD-8B23-245D7E8B3E54}" destId="{CBF73BF7-2AEA-43AF-9AB3-3F267BCABEBE}" srcOrd="0" destOrd="0" presId="urn:microsoft.com/office/officeart/2005/8/layout/vList2"/>
    <dgm:cxn modelId="{4A276897-DF00-4393-A137-708CC02AB1D7}" srcId="{E55383C5-775A-4976-A522-62DBA42F2DE7}" destId="{A95D78B5-0CB9-41BD-8B23-245D7E8B3E54}" srcOrd="1" destOrd="0" parTransId="{475DCA04-66A9-4E44-B6F3-7FEF126B75B6}" sibTransId="{A499DB55-DFA2-4711-89FB-5FE6682F8371}"/>
    <dgm:cxn modelId="{B1FA013B-FEFB-403B-A329-5EFEB741A14F}" type="presOf" srcId="{58EDBA0E-C854-4D69-9C5E-A3BED7364A69}" destId="{AAE8E5FE-70E6-47AF-AF97-7F52AF25E9FF}" srcOrd="0" destOrd="0" presId="urn:microsoft.com/office/officeart/2005/8/layout/vList2"/>
    <dgm:cxn modelId="{E65980C7-35F6-44C1-B72D-F60845B2578E}" type="presOf" srcId="{E55383C5-775A-4976-A522-62DBA42F2DE7}" destId="{6C91D36F-8EE8-4B65-A383-BB6453BC7918}" srcOrd="0" destOrd="0" presId="urn:microsoft.com/office/officeart/2005/8/layout/vList2"/>
    <dgm:cxn modelId="{155ADCAE-6C18-4049-B076-B58DCD4DD582}" type="presParOf" srcId="{6C91D36F-8EE8-4B65-A383-BB6453BC7918}" destId="{AAE8E5FE-70E6-47AF-AF97-7F52AF25E9FF}" srcOrd="0" destOrd="0" presId="urn:microsoft.com/office/officeart/2005/8/layout/vList2"/>
    <dgm:cxn modelId="{88FAF37A-ED6B-448C-9089-B9AF9E385C43}" type="presParOf" srcId="{6C91D36F-8EE8-4B65-A383-BB6453BC7918}" destId="{279EE6F9-B217-4A80-A71F-9B1F279E0468}" srcOrd="1" destOrd="0" presId="urn:microsoft.com/office/officeart/2005/8/layout/vList2"/>
    <dgm:cxn modelId="{10F1A4CE-5CB0-453C-87FF-BA753AFB1186}" type="presParOf" srcId="{6C91D36F-8EE8-4B65-A383-BB6453BC7918}" destId="{CBF73BF7-2AEA-43AF-9AB3-3F267BCABEB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656B28-F5DC-4698-9C93-E1DEAC1D66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51222D-EEFB-42C5-9229-E07B3577BA60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 rtl="0"/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Бланк КСП 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4604D6CE-3151-415A-9BD2-E0238A11A76C}" type="parTrans" cxnId="{CB102651-3369-4EA6-976B-8CF0ED8235B3}">
      <dgm:prSet/>
      <dgm:spPr/>
      <dgm:t>
        <a:bodyPr/>
        <a:lstStyle/>
        <a:p>
          <a:endParaRPr lang="ru-RU"/>
        </a:p>
      </dgm:t>
    </dgm:pt>
    <dgm:pt modelId="{0C2F94FF-AE13-4894-8203-55232C2662A3}" type="sibTrans" cxnId="{CB102651-3369-4EA6-976B-8CF0ED8235B3}">
      <dgm:prSet/>
      <dgm:spPr/>
      <dgm:t>
        <a:bodyPr/>
        <a:lstStyle/>
        <a:p>
          <a:endParaRPr lang="ru-RU"/>
        </a:p>
      </dgm:t>
    </dgm:pt>
    <dgm:pt modelId="{66740B4F-1911-401E-8C8D-F9AFF6E06B03}" type="pres">
      <dgm:prSet presAssocID="{2C656B28-F5DC-4698-9C93-E1DEAC1D66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6E6F7A-00F0-40AF-8DDA-3AAF79738518}" type="pres">
      <dgm:prSet presAssocID="{BD51222D-EEFB-42C5-9229-E07B3577BA6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56BF14-2DF6-4111-A5A8-6DF0EEF18864}" type="presOf" srcId="{BD51222D-EEFB-42C5-9229-E07B3577BA60}" destId="{AD6E6F7A-00F0-40AF-8DDA-3AAF79738518}" srcOrd="0" destOrd="0" presId="urn:microsoft.com/office/officeart/2005/8/layout/vList2"/>
    <dgm:cxn modelId="{CB102651-3369-4EA6-976B-8CF0ED8235B3}" srcId="{2C656B28-F5DC-4698-9C93-E1DEAC1D666F}" destId="{BD51222D-EEFB-42C5-9229-E07B3577BA60}" srcOrd="0" destOrd="0" parTransId="{4604D6CE-3151-415A-9BD2-E0238A11A76C}" sibTransId="{0C2F94FF-AE13-4894-8203-55232C2662A3}"/>
    <dgm:cxn modelId="{EEB33676-C164-46F1-A13E-95D9F1F3C6A2}" type="presOf" srcId="{2C656B28-F5DC-4698-9C93-E1DEAC1D666F}" destId="{66740B4F-1911-401E-8C8D-F9AFF6E06B03}" srcOrd="0" destOrd="0" presId="urn:microsoft.com/office/officeart/2005/8/layout/vList2"/>
    <dgm:cxn modelId="{E2B827AC-25B6-44DF-95C0-40B85DAA2108}" type="presParOf" srcId="{66740B4F-1911-401E-8C8D-F9AFF6E06B03}" destId="{AD6E6F7A-00F0-40AF-8DDA-3AAF797385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1CA8A9-2DA8-46FC-BD6E-5AA4394823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E26525-4606-4EF8-981E-2576946CF324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ctr" rtl="0"/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СВМФК-01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8350DB85-0539-49B9-A5F2-B61F3BFC1B08}" type="parTrans" cxnId="{53F82999-C18E-4D86-8409-2219F295C22A}">
      <dgm:prSet/>
      <dgm:spPr/>
      <dgm:t>
        <a:bodyPr/>
        <a:lstStyle/>
        <a:p>
          <a:endParaRPr lang="ru-RU"/>
        </a:p>
      </dgm:t>
    </dgm:pt>
    <dgm:pt modelId="{FD46035E-E624-4E5D-AE38-D8A8F97714F2}" type="sibTrans" cxnId="{53F82999-C18E-4D86-8409-2219F295C22A}">
      <dgm:prSet/>
      <dgm:spPr/>
      <dgm:t>
        <a:bodyPr/>
        <a:lstStyle/>
        <a:p>
          <a:endParaRPr lang="ru-RU"/>
        </a:p>
      </dgm:t>
    </dgm:pt>
    <dgm:pt modelId="{1F4B834D-3866-4DE8-906A-38E3C191073A}" type="pres">
      <dgm:prSet presAssocID="{931CA8A9-2DA8-46FC-BD6E-5AA4394823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F4546E-DE50-4964-B515-5B89B9170E7C}" type="pres">
      <dgm:prSet presAssocID="{6FE26525-4606-4EF8-981E-2576946CF32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F82999-C18E-4D86-8409-2219F295C22A}" srcId="{931CA8A9-2DA8-46FC-BD6E-5AA439482366}" destId="{6FE26525-4606-4EF8-981E-2576946CF324}" srcOrd="0" destOrd="0" parTransId="{8350DB85-0539-49B9-A5F2-B61F3BFC1B08}" sibTransId="{FD46035E-E624-4E5D-AE38-D8A8F97714F2}"/>
    <dgm:cxn modelId="{18E8FA34-8F01-478E-AF4E-2042E07FA08F}" type="presOf" srcId="{931CA8A9-2DA8-46FC-BD6E-5AA439482366}" destId="{1F4B834D-3866-4DE8-906A-38E3C191073A}" srcOrd="0" destOrd="0" presId="urn:microsoft.com/office/officeart/2005/8/layout/vList2"/>
    <dgm:cxn modelId="{795FBA7B-B650-4D19-B79D-BC1DDB8EBC04}" type="presOf" srcId="{6FE26525-4606-4EF8-981E-2576946CF324}" destId="{0AF4546E-DE50-4964-B515-5B89B9170E7C}" srcOrd="0" destOrd="0" presId="urn:microsoft.com/office/officeart/2005/8/layout/vList2"/>
    <dgm:cxn modelId="{2C871FCA-1A81-4775-9CB0-92C3EA5B1B80}" type="presParOf" srcId="{1F4B834D-3866-4DE8-906A-38E3C191073A}" destId="{0AF4546E-DE50-4964-B515-5B89B9170E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8625AE-F55D-4D25-9D7A-36528D5FFA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5FA2A3-F9CB-4931-B956-0CCD12BB8546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Вручение удостоверений Совета контрольно-     </a:t>
          </a:r>
        </a:p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      счетных органов Республики Алтай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0E90839-E673-46E1-B82D-997CE2FBD892}" type="parTrans" cxnId="{1D2940CF-36E9-4CCB-A3B6-1C8AFBA56B10}">
      <dgm:prSet/>
      <dgm:spPr/>
      <dgm:t>
        <a:bodyPr/>
        <a:lstStyle/>
        <a:p>
          <a:endParaRPr lang="ru-RU"/>
        </a:p>
      </dgm:t>
    </dgm:pt>
    <dgm:pt modelId="{D4F2184C-21DC-4947-89CF-6DB902788A31}" type="sibTrans" cxnId="{1D2940CF-36E9-4CCB-A3B6-1C8AFBA56B10}">
      <dgm:prSet/>
      <dgm:spPr/>
      <dgm:t>
        <a:bodyPr/>
        <a:lstStyle/>
        <a:p>
          <a:endParaRPr lang="ru-RU"/>
        </a:p>
      </dgm:t>
    </dgm:pt>
    <dgm:pt modelId="{03C29A48-2D90-4989-AA09-059B3ADC96EE}" type="pres">
      <dgm:prSet presAssocID="{A08625AE-F55D-4D25-9D7A-36528D5FFA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ADA7A4-F09A-4930-90DD-34C6C6F3C9B8}" type="pres">
      <dgm:prSet presAssocID="{2E5FA2A3-F9CB-4931-B956-0CCD12BB854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2940CF-36E9-4CCB-A3B6-1C8AFBA56B10}" srcId="{A08625AE-F55D-4D25-9D7A-36528D5FFA68}" destId="{2E5FA2A3-F9CB-4931-B956-0CCD12BB8546}" srcOrd="0" destOrd="0" parTransId="{80E90839-E673-46E1-B82D-997CE2FBD892}" sibTransId="{D4F2184C-21DC-4947-89CF-6DB902788A31}"/>
    <dgm:cxn modelId="{46B01284-FE31-47B3-9B62-5B51C0B5B24F}" type="presOf" srcId="{A08625AE-F55D-4D25-9D7A-36528D5FFA68}" destId="{03C29A48-2D90-4989-AA09-059B3ADC96EE}" srcOrd="0" destOrd="0" presId="urn:microsoft.com/office/officeart/2005/8/layout/vList2"/>
    <dgm:cxn modelId="{7AFF0025-18C9-4987-ABA4-3EF38EEED9AF}" type="presOf" srcId="{2E5FA2A3-F9CB-4931-B956-0CCD12BB8546}" destId="{6AADA7A4-F09A-4930-90DD-34C6C6F3C9B8}" srcOrd="0" destOrd="0" presId="urn:microsoft.com/office/officeart/2005/8/layout/vList2"/>
    <dgm:cxn modelId="{488717EB-0EFF-4DD7-A445-B0B61379D10F}" type="presParOf" srcId="{03C29A48-2D90-4989-AA09-059B3ADC96EE}" destId="{6AADA7A4-F09A-4930-90DD-34C6C6F3C9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AE8529-EFBB-4258-86C2-4B5A25ABBA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0ABFCA2-DF57-47B7-AF76-EE841E175CC7}">
      <dgm:prSet/>
      <dgm:spPr/>
      <dgm:t>
        <a:bodyPr/>
        <a:lstStyle/>
        <a:p>
          <a:pPr rtl="0"/>
          <a:r>
            <a:rPr lang="ru-RU" smtClean="0"/>
            <a:t>Реализация результатов контрольных и экспертно-аналитических мероприятий</a:t>
          </a:r>
          <a:endParaRPr lang="ru-RU"/>
        </a:p>
      </dgm:t>
    </dgm:pt>
    <dgm:pt modelId="{DD60CDBD-88C3-4B15-B39B-B95400571D28}" type="parTrans" cxnId="{EA19C131-36AB-4626-9733-D62A4C2A29B7}">
      <dgm:prSet/>
      <dgm:spPr/>
      <dgm:t>
        <a:bodyPr/>
        <a:lstStyle/>
        <a:p>
          <a:endParaRPr lang="ru-RU"/>
        </a:p>
      </dgm:t>
    </dgm:pt>
    <dgm:pt modelId="{B7986596-62B5-4932-8346-A6AD66BAC288}" type="sibTrans" cxnId="{EA19C131-36AB-4626-9733-D62A4C2A29B7}">
      <dgm:prSet/>
      <dgm:spPr/>
      <dgm:t>
        <a:bodyPr/>
        <a:lstStyle/>
        <a:p>
          <a:endParaRPr lang="ru-RU"/>
        </a:p>
      </dgm:t>
    </dgm:pt>
    <dgm:pt modelId="{C2DD8FB6-B83F-42D4-90FA-EA5E0330DC63}" type="pres">
      <dgm:prSet presAssocID="{93AE8529-EFBB-4258-86C2-4B5A25ABBA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995942-FCCD-4AC8-A8B9-23A4D51C5C0A}" type="pres">
      <dgm:prSet presAssocID="{80ABFCA2-DF57-47B7-AF76-EE841E175CC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46D921-48BA-4B41-927B-A518E4C7E185}" type="presOf" srcId="{80ABFCA2-DF57-47B7-AF76-EE841E175CC7}" destId="{B6995942-FCCD-4AC8-A8B9-23A4D51C5C0A}" srcOrd="0" destOrd="0" presId="urn:microsoft.com/office/officeart/2005/8/layout/vList2"/>
    <dgm:cxn modelId="{EE198D69-08A5-4AD5-A015-576E0DAE8AAF}" type="presOf" srcId="{93AE8529-EFBB-4258-86C2-4B5A25ABBABC}" destId="{C2DD8FB6-B83F-42D4-90FA-EA5E0330DC63}" srcOrd="0" destOrd="0" presId="urn:microsoft.com/office/officeart/2005/8/layout/vList2"/>
    <dgm:cxn modelId="{EA19C131-36AB-4626-9733-D62A4C2A29B7}" srcId="{93AE8529-EFBB-4258-86C2-4B5A25ABBABC}" destId="{80ABFCA2-DF57-47B7-AF76-EE841E175CC7}" srcOrd="0" destOrd="0" parTransId="{DD60CDBD-88C3-4B15-B39B-B95400571D28}" sibTransId="{B7986596-62B5-4932-8346-A6AD66BAC288}"/>
    <dgm:cxn modelId="{1C8C2428-4705-48FD-9174-CA1864CACCBA}" type="presParOf" srcId="{C2DD8FB6-B83F-42D4-90FA-EA5E0330DC63}" destId="{B6995942-FCCD-4AC8-A8B9-23A4D51C5C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DCCA1-A026-47AA-A731-36357FF4F8F8}">
      <dsp:nvSpPr>
        <dsp:cNvPr id="0" name=""/>
        <dsp:cNvSpPr/>
      </dsp:nvSpPr>
      <dsp:spPr>
        <a:xfrm>
          <a:off x="0" y="8"/>
          <a:ext cx="7416824" cy="5184558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Настоящий отчет о деятельности Контрольно-счетной палаты муниципального образования «</a:t>
          </a:r>
          <a:r>
            <a:rPr lang="ru-RU" sz="2900" b="1" kern="1200" dirty="0" err="1" smtClean="0"/>
            <a:t>Майминский</a:t>
          </a:r>
          <a:r>
            <a:rPr lang="ru-RU" sz="2900" b="1" kern="1200" dirty="0" smtClean="0"/>
            <a:t> район» подготовлен в соответствии с п.2 статьи 20 Положения о контрольно-счетной палате муниципального образования «</a:t>
          </a:r>
          <a:r>
            <a:rPr lang="ru-RU" sz="2900" b="1" kern="1200" dirty="0" err="1" smtClean="0"/>
            <a:t>Майминский</a:t>
          </a:r>
          <a:r>
            <a:rPr lang="ru-RU" sz="2900" b="1" kern="1200" dirty="0" smtClean="0"/>
            <a:t> район», принятого решением </a:t>
          </a:r>
          <a:r>
            <a:rPr lang="ru-RU" sz="2900" b="1" kern="1200" dirty="0" err="1" smtClean="0"/>
            <a:t>Майминского</a:t>
          </a:r>
          <a:r>
            <a:rPr lang="ru-RU" sz="2900" b="1" kern="1200" dirty="0" smtClean="0"/>
            <a:t> районного Совета депутатов   от 23.09.2011 № 24-09.</a:t>
          </a:r>
          <a:endParaRPr lang="ru-RU" sz="2900" kern="1200" dirty="0"/>
        </a:p>
      </dsp:txBody>
      <dsp:txXfrm>
        <a:off x="253089" y="253097"/>
        <a:ext cx="6910646" cy="4678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C4B39-FB32-4859-B4B2-FF3497FD8611}">
      <dsp:nvSpPr>
        <dsp:cNvPr id="0" name=""/>
        <dsp:cNvSpPr/>
      </dsp:nvSpPr>
      <dsp:spPr>
        <a:xfrm>
          <a:off x="154346" y="110750"/>
          <a:ext cx="7920907" cy="2800898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Контрольно-счетная палата Муниципального образования «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Майминский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район», является постоянно действующим органом внешнего  муниципального финансового контроля образована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Майминским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районным Советом депутатов и ему подотчетна.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1075" y="247479"/>
        <a:ext cx="7647449" cy="2527440"/>
      </dsp:txXfrm>
    </dsp:sp>
    <dsp:sp modelId="{2EB2E53F-A2EA-4DAA-9C0E-15D1C386839B}">
      <dsp:nvSpPr>
        <dsp:cNvPr id="0" name=""/>
        <dsp:cNvSpPr/>
      </dsp:nvSpPr>
      <dsp:spPr>
        <a:xfrm>
          <a:off x="0" y="3095969"/>
          <a:ext cx="8229600" cy="2985967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Контрольно-счетная палата Муниципального образования «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Майминский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район» обладает организационной и функциональной независимостью и осуществляет свою деятельность самостоятельно в соответствии с Положением утвержденное решением сессии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Майминского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районного Совета депутатов от 23.09.2011 года №24-09 " О Контрольно-счетной палате муниципального образования 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Маймимнский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район».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5763" y="3241732"/>
        <a:ext cx="7938074" cy="26944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8E5FE-70E6-47AF-AF97-7F52AF25E9FF}">
      <dsp:nvSpPr>
        <dsp:cNvPr id="0" name=""/>
        <dsp:cNvSpPr/>
      </dsp:nvSpPr>
      <dsp:spPr>
        <a:xfrm>
          <a:off x="0" y="654389"/>
          <a:ext cx="8229600" cy="2392236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Контрольно-счетная палата Муниципального образования «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Майминский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район» юридически входит в состав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Майминского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районного Совета депутатов, имеет гербовою печать и бланк со своим наименованием и изображением герба муниципального образования «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Майминский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район».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6779" y="771168"/>
        <a:ext cx="7996042" cy="2158678"/>
      </dsp:txXfrm>
    </dsp:sp>
    <dsp:sp modelId="{CBF73BF7-2AEA-43AF-9AB3-3F267BCABEBE}">
      <dsp:nvSpPr>
        <dsp:cNvPr id="0" name=""/>
        <dsp:cNvSpPr/>
      </dsp:nvSpPr>
      <dsp:spPr>
        <a:xfrm>
          <a:off x="0" y="3233825"/>
          <a:ext cx="8229600" cy="197730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Контрольно-счетная палата Муниципального образования «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Майминский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район»  приступила к своей практической деятельности в январе 2012 года в составе председателя и двух ведущих инспекторов</a:t>
          </a:r>
          <a:r>
            <a:rPr lang="ru-RU" sz="3100" kern="1200" dirty="0" smtClean="0"/>
            <a:t>.</a:t>
          </a:r>
          <a:endParaRPr lang="ru-RU" sz="3100" kern="1200" dirty="0"/>
        </a:p>
      </dsp:txBody>
      <dsp:txXfrm>
        <a:off x="96524" y="3330349"/>
        <a:ext cx="8036552" cy="17842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E6F7A-00F0-40AF-8DDA-3AAF79738518}">
      <dsp:nvSpPr>
        <dsp:cNvPr id="0" name=""/>
        <dsp:cNvSpPr/>
      </dsp:nvSpPr>
      <dsp:spPr>
        <a:xfrm>
          <a:off x="0" y="419"/>
          <a:ext cx="8229600" cy="561234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Бланк КСП 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397" y="27816"/>
        <a:ext cx="8174806" cy="5064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4546E-DE50-4964-B515-5B89B9170E7C}">
      <dsp:nvSpPr>
        <dsp:cNvPr id="0" name=""/>
        <dsp:cNvSpPr/>
      </dsp:nvSpPr>
      <dsp:spPr>
        <a:xfrm>
          <a:off x="0" y="318"/>
          <a:ext cx="8147248" cy="633445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СВМФК-01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922" y="31240"/>
        <a:ext cx="8085404" cy="5716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DA7A4-F09A-4930-90DD-34C6C6F3C9B8}">
      <dsp:nvSpPr>
        <dsp:cNvPr id="0" name=""/>
        <dsp:cNvSpPr/>
      </dsp:nvSpPr>
      <dsp:spPr>
        <a:xfrm>
          <a:off x="0" y="150102"/>
          <a:ext cx="8229600" cy="1341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Вручение удостоверений Совета контрольно-     </a:t>
          </a:r>
        </a:p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      счетных органов Республики Алтай</a:t>
          </a: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511" y="215613"/>
        <a:ext cx="8098578" cy="12109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95942-FCCD-4AC8-A8B9-23A4D51C5C0A}">
      <dsp:nvSpPr>
        <dsp:cNvPr id="0" name=""/>
        <dsp:cNvSpPr/>
      </dsp:nvSpPr>
      <dsp:spPr>
        <a:xfrm>
          <a:off x="0" y="105057"/>
          <a:ext cx="8229600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smtClean="0"/>
            <a:t>Реализация результатов контрольных и экспертно-аналитических мероприятий</a:t>
          </a:r>
          <a:endParaRPr lang="ru-RU" sz="3600" kern="1200"/>
        </a:p>
      </dsp:txBody>
      <dsp:txXfrm>
        <a:off x="69908" y="174965"/>
        <a:ext cx="8089784" cy="1292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F5D2-1FF7-4D7D-B4DD-8943FE0EC0EB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79D0-E479-418D-B898-F3A460392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F5D2-1FF7-4D7D-B4DD-8943FE0EC0EB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79D0-E479-418D-B898-F3A460392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F5D2-1FF7-4D7D-B4DD-8943FE0EC0EB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79D0-E479-418D-B898-F3A460392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F5D2-1FF7-4D7D-B4DD-8943FE0EC0EB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79D0-E479-418D-B898-F3A460392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F5D2-1FF7-4D7D-B4DD-8943FE0EC0EB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79D0-E479-418D-B898-F3A460392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F5D2-1FF7-4D7D-B4DD-8943FE0EC0EB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79D0-E479-418D-B898-F3A460392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F5D2-1FF7-4D7D-B4DD-8943FE0EC0EB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79D0-E479-418D-B898-F3A460392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F5D2-1FF7-4D7D-B4DD-8943FE0EC0EB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79D0-E479-418D-B898-F3A460392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F5D2-1FF7-4D7D-B4DD-8943FE0EC0EB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79D0-E479-418D-B898-F3A460392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F5D2-1FF7-4D7D-B4DD-8943FE0EC0EB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79D0-E479-418D-B898-F3A460392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F5D2-1FF7-4D7D-B4DD-8943FE0EC0EB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79D0-E479-418D-B898-F3A460392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0F5D2-1FF7-4D7D-B4DD-8943FE0EC0EB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E79D0-E479-418D-B898-F3A460392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204864"/>
            <a:ext cx="9036496" cy="2304256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/>
              <a:t>ОТЧЕТ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о деятельности Контрольно-счетной палаты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муниципального образования «</a:t>
            </a:r>
            <a:r>
              <a:rPr lang="ru-RU" sz="3200" b="1" dirty="0" err="1"/>
              <a:t>Майминский</a:t>
            </a:r>
            <a:r>
              <a:rPr lang="ru-RU" sz="3200" b="1" dirty="0"/>
              <a:t> район»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за 2012 год</a:t>
            </a:r>
            <a:endParaRPr lang="ru-RU" sz="3200" dirty="0"/>
          </a:p>
        </p:txBody>
      </p:sp>
      <p:pic>
        <p:nvPicPr>
          <p:cNvPr id="4" name="Рисунок 3" descr="C:\Program Files\Microsoft Office\MEDIA\CAGCAT10\j0300840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653136"/>
            <a:ext cx="30815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70" y="116632"/>
            <a:ext cx="1648460" cy="1675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4380" y="332656"/>
            <a:ext cx="8064896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 квалификации.</a:t>
            </a:r>
            <a:endParaRPr lang="ru-RU" sz="2400" dirty="0"/>
          </a:p>
        </p:txBody>
      </p:sp>
      <p:pic>
        <p:nvPicPr>
          <p:cNvPr id="4" name="Рисунок 3" descr="F:\Сертифткаты\Булавина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456384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Users\201201091224\Desktop\Фото\Булавина 2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4752528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110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Контрольно-ревизионная деятельность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1412777"/>
            <a:ext cx="7416824" cy="13732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проведено 40 проверок в том числе 13 по исполнению бюджета 2011года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stCxn id="6" idx="2"/>
          </p:cNvCxnSpPr>
          <p:nvPr/>
        </p:nvCxnSpPr>
        <p:spPr>
          <a:xfrm>
            <a:off x="4535996" y="2786059"/>
            <a:ext cx="3112836" cy="1180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</p:cNvCxnSpPr>
          <p:nvPr/>
        </p:nvCxnSpPr>
        <p:spPr>
          <a:xfrm>
            <a:off x="4535996" y="2786059"/>
            <a:ext cx="0" cy="1219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2"/>
          </p:cNvCxnSpPr>
          <p:nvPr/>
        </p:nvCxnSpPr>
        <p:spPr>
          <a:xfrm flipH="1">
            <a:off x="1464447" y="2786059"/>
            <a:ext cx="3071549" cy="1180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85720" y="4005064"/>
            <a:ext cx="2357454" cy="242433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органы местного самоуправления (7)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59832" y="4005064"/>
            <a:ext cx="2880320" cy="24243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28 муниципальных учреждений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86512" y="4005064"/>
            <a:ext cx="2500329" cy="24243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 прочих организаций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Экспертно-аналитическая деятельность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3356992"/>
            <a:ext cx="2952328" cy="33123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экспертиз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проектов бюджета о внесении изменений и дополнений в бюджет МО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Майминский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район» в 2012год и плановый период 2013 и 2014годов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91880" y="3356992"/>
            <a:ext cx="2664296" cy="33123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24 экспертизы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проектов бюджета о внесении изменений и дополнений в бюджет МО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сельских поселений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2012год и плановый период 2013 и 2014годов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00192" y="3356992"/>
            <a:ext cx="2664296" cy="331236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15 экспертиз </a:t>
            </a:r>
            <a:r>
              <a:rPr lang="ru-RU" sz="2000" dirty="0" smtClean="0"/>
              <a:t>проектов решений о бюджете  на 2013год и плановый период 2014 и 2015годов в том числе</a:t>
            </a:r>
            <a:r>
              <a:rPr lang="en-US" sz="2000" dirty="0" smtClean="0"/>
              <a:t>:</a:t>
            </a:r>
            <a:r>
              <a:rPr lang="ru-RU" sz="2000" dirty="0" smtClean="0"/>
              <a:t> 2 МО «</a:t>
            </a:r>
            <a:r>
              <a:rPr lang="ru-RU" sz="2000" dirty="0" err="1" smtClean="0"/>
              <a:t>Майминский</a:t>
            </a:r>
            <a:r>
              <a:rPr lang="ru-RU" sz="2000" dirty="0" smtClean="0"/>
              <a:t> район» и 13 МО  сельских поселений</a:t>
            </a:r>
            <a:endParaRPr lang="ru-RU" sz="2000" dirty="0"/>
          </a:p>
        </p:txBody>
      </p:sp>
      <p:cxnSp>
        <p:nvCxnSpPr>
          <p:cNvPr id="9" name="Прямая со стрелкой 8"/>
          <p:cNvCxnSpPr>
            <a:endCxn id="7" idx="0"/>
          </p:cNvCxnSpPr>
          <p:nvPr/>
        </p:nvCxnSpPr>
        <p:spPr>
          <a:xfrm>
            <a:off x="4211960" y="2745085"/>
            <a:ext cx="3420380" cy="611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211960" y="2730259"/>
            <a:ext cx="437290" cy="626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1857809" y="2641774"/>
            <a:ext cx="2567604" cy="715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95536" y="1693412"/>
            <a:ext cx="8424936" cy="10368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Проведено 44  экспертно-аналитических мероприятий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Проверено средств бюджета МО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Майминский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район» в 2012году.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484784"/>
            <a:ext cx="2775252" cy="792088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Объем средств ВСЕГО 6012238,34 тысячи рублей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59394" y="1484784"/>
            <a:ext cx="3127447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т.ч. Внешняя проверка средств бюджета 405579 тысяч рублей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492896"/>
            <a:ext cx="8358246" cy="122413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Выявлено нарушений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6379,72 тыс.руб</a:t>
            </a:r>
            <a:r>
              <a:rPr lang="ru-RU" sz="2000" b="1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240985" y="3836781"/>
            <a:ext cx="1071570" cy="285752"/>
          </a:xfrm>
          <a:prstGeom prst="downArrow">
            <a:avLst>
              <a:gd name="adj1" fmla="val 50000"/>
              <a:gd name="adj2" fmla="val 655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429132"/>
            <a:ext cx="4359428" cy="10881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правомерное  использование средств бюджета   5500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4429132"/>
            <a:ext cx="3638778" cy="10881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Неэффективное использование средств бюджета 879,72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6841817" y="3836781"/>
            <a:ext cx="85725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34" y="5643578"/>
            <a:ext cx="8072494" cy="1097790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Устранено финансовых нарушений в ходе проверки, в результате исполнения представлений КСП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328,04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тыс.руб.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457200" y="274638"/>
          <a:ext cx="8229600" cy="1642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85786" y="2060848"/>
            <a:ext cx="2500330" cy="10801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Направлено представлений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-40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428992" y="2357430"/>
            <a:ext cx="71438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90659" y="2060848"/>
            <a:ext cx="3000396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Снято с контроля представлений-40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3330703"/>
            <a:ext cx="4104456" cy="1455619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Привлечено к дисциплинарной ответственности 2 человека (Главные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бухгатера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214414" y="4786322"/>
            <a:ext cx="6786610" cy="1450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Находится  на рассмотрении в Прокуратуре для принятия решений 3 дела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328498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90984" y="3330703"/>
            <a:ext cx="3153423" cy="145561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Привлечено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административной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ответственности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должностное лицо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70649" y="0"/>
            <a:ext cx="8973350" cy="260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15516" y="260648"/>
            <a:ext cx="8712968" cy="1296144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Принято решений по предложениям КСП по результатам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мероприятий  2012года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5012" y="3313604"/>
            <a:ext cx="2628292" cy="3422981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Два сельских поселения объявили замечания и выговор главным бухгалтерам.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3848" y="3313604"/>
            <a:ext cx="2592288" cy="3422981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 образования администрации МО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Майминский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район» провело совещание с бухгалтерами.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15219" y="2959583"/>
            <a:ext cx="2902901" cy="3777003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Администрацией муниципального образования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Майминский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район» проведена финансово-экономическая комиссия по выявленным нарушением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УИО и ЭР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Маймиснкий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район».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470156" y="1556792"/>
            <a:ext cx="1718178" cy="336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06110" y="1556792"/>
            <a:ext cx="296056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45012" y="1893355"/>
            <a:ext cx="5191084" cy="1066227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Принятые решения по результатам экспертно-аналитических мероприятий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>
            <a:endCxn id="6" idx="0"/>
          </p:cNvCxnSpPr>
          <p:nvPr/>
        </p:nvCxnSpPr>
        <p:spPr>
          <a:xfrm>
            <a:off x="1559158" y="2959583"/>
            <a:ext cx="0" cy="354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283968" y="2959583"/>
            <a:ext cx="0" cy="354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4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Контрольно-счетная палата МО «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Майминский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район»на контроле за финансовыми и материальными ресурсами, эффективным вложением бюджетных средств в экономическую и социальную сферу Муниципального образования «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Майминский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район».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949642"/>
              </p:ext>
            </p:extLst>
          </p:nvPr>
        </p:nvGraphicFramePr>
        <p:xfrm>
          <a:off x="827584" y="692697"/>
          <a:ext cx="7416824" cy="518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462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208441"/>
              </p:ext>
            </p:extLst>
          </p:nvPr>
        </p:nvGraphicFramePr>
        <p:xfrm>
          <a:off x="457200" y="260648"/>
          <a:ext cx="82296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718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970447"/>
              </p:ext>
            </p:extLst>
          </p:nvPr>
        </p:nvGraphicFramePr>
        <p:xfrm>
          <a:off x="457200" y="260648"/>
          <a:ext cx="8229600" cy="586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64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55931793"/>
              </p:ext>
            </p:extLst>
          </p:nvPr>
        </p:nvGraphicFramePr>
        <p:xfrm>
          <a:off x="457200" y="274638"/>
          <a:ext cx="8229600" cy="56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2565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dirty="0"/>
              <a:t>649100 Республика Алтай</a:t>
            </a:r>
          </a:p>
          <a:p>
            <a:r>
              <a:rPr lang="ru-RU" dirty="0" err="1"/>
              <a:t>Майминский</a:t>
            </a:r>
            <a:r>
              <a:rPr lang="ru-RU" dirty="0"/>
              <a:t> район </a:t>
            </a:r>
          </a:p>
          <a:p>
            <a:r>
              <a:rPr lang="ru-RU" dirty="0"/>
              <a:t>с. </a:t>
            </a:r>
            <a:r>
              <a:rPr lang="ru-RU" dirty="0" err="1"/>
              <a:t>Майма</a:t>
            </a:r>
            <a:r>
              <a:rPr lang="ru-RU" dirty="0"/>
              <a:t> </a:t>
            </a:r>
            <a:r>
              <a:rPr lang="ru-RU" dirty="0" err="1"/>
              <a:t>ул.Ленина</a:t>
            </a:r>
            <a:r>
              <a:rPr lang="ru-RU" dirty="0"/>
              <a:t> 8 кабинет 301</a:t>
            </a:r>
          </a:p>
          <a:p>
            <a:r>
              <a:rPr lang="ru-RU" dirty="0" err="1"/>
              <a:t>Контрольно</a:t>
            </a:r>
            <a:r>
              <a:rPr lang="ru-RU" dirty="0"/>
              <a:t> Счетная Палата</a:t>
            </a:r>
          </a:p>
          <a:p>
            <a:r>
              <a:rPr lang="ru-RU" dirty="0"/>
              <a:t>МО «</a:t>
            </a:r>
            <a:r>
              <a:rPr lang="ru-RU" dirty="0" err="1"/>
              <a:t>Маймиснкий</a:t>
            </a:r>
            <a:r>
              <a:rPr lang="ru-RU" dirty="0"/>
              <a:t> район»</a:t>
            </a:r>
          </a:p>
          <a:p>
            <a:r>
              <a:rPr lang="ru-RU" dirty="0"/>
              <a:t>т.8(388)4423-2-02</a:t>
            </a:r>
          </a:p>
          <a:p>
            <a:r>
              <a:rPr lang="ru-RU" dirty="0"/>
              <a:t>факс 23-2-02 </a:t>
            </a:r>
          </a:p>
          <a:p>
            <a:r>
              <a:rPr lang="en-US" dirty="0"/>
              <a:t>KSP_maima@mail.ru</a:t>
            </a:r>
            <a:endParaRPr lang="ru-RU" dirty="0"/>
          </a:p>
          <a:p>
            <a:r>
              <a:rPr lang="ru-RU" i="1" dirty="0"/>
              <a:t> 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dirty="0" smtClean="0"/>
              <a:t>-------------------------------------------------------------------------------------------------------------------------------------------------------------------------------------------------------------------------------- </a:t>
            </a: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</a:t>
            </a:r>
            <a:r>
              <a:rPr lang="ru-RU" dirty="0" err="1" smtClean="0"/>
              <a:t>Исх</a:t>
            </a:r>
            <a:r>
              <a:rPr lang="ru-RU" dirty="0" smtClean="0"/>
              <a:t> </a:t>
            </a:r>
            <a:r>
              <a:rPr lang="ru-RU" dirty="0"/>
              <a:t>№_____ от  _____________</a:t>
            </a:r>
          </a:p>
          <a:p>
            <a:pPr marL="0" indent="0">
              <a:buNone/>
            </a:pPr>
            <a:r>
              <a:rPr lang="ru-RU" dirty="0" smtClean="0"/>
              <a:t>               </a:t>
            </a:r>
            <a:r>
              <a:rPr lang="ru-RU" dirty="0" err="1" smtClean="0"/>
              <a:t>Вх</a:t>
            </a:r>
            <a:r>
              <a:rPr lang="ru-RU" dirty="0" smtClean="0"/>
              <a:t>   </a:t>
            </a:r>
            <a:r>
              <a:rPr lang="ru-RU" dirty="0"/>
              <a:t>№_______ от ____________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 err="1"/>
              <a:t>ПредседательКСП</a:t>
            </a:r>
            <a:endParaRPr lang="ru-RU" dirty="0"/>
          </a:p>
          <a:p>
            <a:r>
              <a:rPr lang="ru-RU" dirty="0"/>
              <a:t>МО «</a:t>
            </a:r>
            <a:r>
              <a:rPr lang="ru-RU" dirty="0" err="1"/>
              <a:t>Майминский</a:t>
            </a:r>
            <a:r>
              <a:rPr lang="ru-RU" dirty="0"/>
              <a:t> район»                                                                </a:t>
            </a:r>
            <a:r>
              <a:rPr lang="ru-RU" dirty="0" err="1"/>
              <a:t>С.А.Булавина</a:t>
            </a:r>
            <a:endParaRPr lang="ru-RU" dirty="0"/>
          </a:p>
          <a:p>
            <a:r>
              <a:rPr lang="ru-RU" dirty="0"/>
              <a:t> 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9048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8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87261053"/>
              </p:ext>
            </p:extLst>
          </p:nvPr>
        </p:nvGraphicFramePr>
        <p:xfrm>
          <a:off x="539552" y="274637"/>
          <a:ext cx="8147248" cy="634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96752"/>
            <a:ext cx="8208912" cy="54006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Майминский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СТАНДАРТ ВНЕШНЕГО МУНИЦИПАЛЬНОГО ФИНАНСОВОГО КОНТРОЛЯ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СВМФК 01 «Общие правила проведения контрольного мероприятия»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   (утвержден распоряжением председателя  Контрольно-счетной палаты муниципального образования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Майминский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от «29»декабря 2012г. № 7 )</a:t>
            </a:r>
          </a:p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с.Майма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49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4" y="188640"/>
            <a:ext cx="8856984" cy="12241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Контрольно-счетная палата  МО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Майминский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район» заключила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соглашений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6538" y="2519363"/>
            <a:ext cx="2736304" cy="3600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всеми Советами депутатов МО   сельских поселений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передаче полномочий по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осуществлению внешнего муниципального финансового контроля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2519363"/>
            <a:ext cx="2520280" cy="3600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Прокуратура                              «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Майминского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района» 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00192" y="2519363"/>
            <a:ext cx="2664296" cy="3600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УФК  Республики Алтай о взаимодействии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074252" y="1511251"/>
            <a:ext cx="79208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112189" y="1486060"/>
            <a:ext cx="86409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092280" y="1511251"/>
            <a:ext cx="86409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7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116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04664"/>
            <a:ext cx="8856984" cy="1080120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Контрольно-счетная палата  МО 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майминский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район» заключила соглашение с советом  контрольно-счетных органов  Республике Алтай и принимала участие в двух совещаниях. </a:t>
            </a:r>
            <a:endParaRPr lang="ru-RU" sz="2400" dirty="0"/>
          </a:p>
        </p:txBody>
      </p:sp>
      <p:pic>
        <p:nvPicPr>
          <p:cNvPr id="5" name="Рисунок 4" descr="http://ksp04.ru/images/stories/img_017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048671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374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49304409"/>
              </p:ext>
            </p:extLst>
          </p:nvPr>
        </p:nvGraphicFramePr>
        <p:xfrm>
          <a:off x="457200" y="274638"/>
          <a:ext cx="8229600" cy="1642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http://ksp04.ru/images/stories/img_014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1"/>
            <a:ext cx="5832648" cy="4032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577</Words>
  <Application>Microsoft Office PowerPoint</Application>
  <PresentationFormat>Экран (4:3)</PresentationFormat>
  <Paragraphs>92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ОТЧЕТ  о деятельности Контрольно-счетной палаты  муниципального образования «Майминский район»  за 2012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Контрольно-ревизионная деятельность</vt:lpstr>
      <vt:lpstr>Экспертно-аналитическая деятельность</vt:lpstr>
      <vt:lpstr>Проверено средств бюджета МО «Майминский  район» в 2012году. 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Контрольно-счетного органа МО «Шебалинский район» за 2012 год</dc:title>
  <dc:creator>ф</dc:creator>
  <cp:lastModifiedBy>RePack by SPecialiST</cp:lastModifiedBy>
  <cp:revision>99</cp:revision>
  <dcterms:created xsi:type="dcterms:W3CDTF">2013-01-24T03:07:15Z</dcterms:created>
  <dcterms:modified xsi:type="dcterms:W3CDTF">2013-04-22T14:52:01Z</dcterms:modified>
</cp:coreProperties>
</file>